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62"/>
  </p:notesMasterIdLst>
  <p:sldIdLst>
    <p:sldId id="258" r:id="rId2"/>
    <p:sldId id="378" r:id="rId3"/>
    <p:sldId id="343" r:id="rId4"/>
    <p:sldId id="262" r:id="rId5"/>
    <p:sldId id="259" r:id="rId6"/>
    <p:sldId id="263" r:id="rId7"/>
    <p:sldId id="260" r:id="rId8"/>
    <p:sldId id="261" r:id="rId9"/>
    <p:sldId id="264" r:id="rId10"/>
    <p:sldId id="288" r:id="rId11"/>
    <p:sldId id="346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352" r:id="rId20"/>
    <p:sldId id="353" r:id="rId21"/>
    <p:sldId id="354" r:id="rId22"/>
    <p:sldId id="355" r:id="rId23"/>
    <p:sldId id="278" r:id="rId24"/>
    <p:sldId id="315" r:id="rId25"/>
    <p:sldId id="316" r:id="rId26"/>
    <p:sldId id="318" r:id="rId27"/>
    <p:sldId id="314" r:id="rId28"/>
    <p:sldId id="279" r:id="rId29"/>
    <p:sldId id="289" r:id="rId30"/>
    <p:sldId id="291" r:id="rId31"/>
    <p:sldId id="290" r:id="rId32"/>
    <p:sldId id="292" r:id="rId33"/>
    <p:sldId id="295" r:id="rId34"/>
    <p:sldId id="296" r:id="rId35"/>
    <p:sldId id="280" r:id="rId36"/>
    <p:sldId id="281" r:id="rId37"/>
    <p:sldId id="282" r:id="rId38"/>
    <p:sldId id="283" r:id="rId39"/>
    <p:sldId id="286" r:id="rId40"/>
    <p:sldId id="287" r:id="rId41"/>
    <p:sldId id="302" r:id="rId42"/>
    <p:sldId id="301" r:id="rId43"/>
    <p:sldId id="303" r:id="rId44"/>
    <p:sldId id="304" r:id="rId45"/>
    <p:sldId id="305" r:id="rId46"/>
    <p:sldId id="306" r:id="rId47"/>
    <p:sldId id="307" r:id="rId48"/>
    <p:sldId id="308" r:id="rId49"/>
    <p:sldId id="345" r:id="rId50"/>
    <p:sldId id="344" r:id="rId51"/>
    <p:sldId id="285" r:id="rId52"/>
    <p:sldId id="297" r:id="rId53"/>
    <p:sldId id="298" r:id="rId54"/>
    <p:sldId id="299" r:id="rId55"/>
    <p:sldId id="300" r:id="rId56"/>
    <p:sldId id="309" r:id="rId57"/>
    <p:sldId id="310" r:id="rId58"/>
    <p:sldId id="311" r:id="rId59"/>
    <p:sldId id="312" r:id="rId60"/>
    <p:sldId id="31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63"/>
  </p:normalViewPr>
  <p:slideViewPr>
    <p:cSldViewPr snapToGrid="0" snapToObjects="1" showGuides="1">
      <p:cViewPr varScale="1">
        <p:scale>
          <a:sx n="115" d="100"/>
          <a:sy n="115" d="100"/>
        </p:scale>
        <p:origin x="232" y="240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04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2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Without M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6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10: Classification and Logistic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277452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278" y="3862125"/>
            <a:ext cx="5799282" cy="12359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1799" y="5424050"/>
            <a:ext cx="849024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regression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does not work well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or is not appropriate at all, in this setting.</a:t>
            </a:r>
          </a:p>
        </p:txBody>
      </p:sp>
    </p:spTree>
    <p:extLst>
      <p:ext uri="{BB962C8B-B14F-4D97-AF65-F5344CB8AC3E}">
        <p14:creationId xmlns:p14="http://schemas.microsoft.com/office/powerpoint/2010/main" val="404768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 </a:t>
            </a:r>
            <a:r>
              <a:rPr lang="en-US" sz="2400" dirty="0"/>
              <a:t>= 1 to y = 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 </a:t>
            </a:r>
            <a:r>
              <a:rPr lang="en-US" sz="2400" dirty="0"/>
              <a:t>= 2 to </a:t>
            </a:r>
            <a:r>
              <a:rPr lang="en-US" sz="2400" i="1" dirty="0"/>
              <a:t>y </a:t>
            </a:r>
            <a:r>
              <a:rPr lang="en-US" sz="2400" dirty="0"/>
              <a:t>= 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 </a:t>
            </a:r>
            <a:r>
              <a:rPr lang="en-US" sz="2400" dirty="0"/>
              <a:t>= 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 </a:t>
            </a:r>
            <a:r>
              <a:rPr lang="en-US" sz="2400" dirty="0"/>
              <a:t>= 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336983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example, an upperclassmen Harvard student could be categorized as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both River House students and those who live in other situations: off campus,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 rotWithShape="0">
                <a:blip r:embed="rId2"/>
                <a:stretch>
                  <a:fillRect l="-910" t="-22478" r="-1364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7" y="3429000"/>
            <a:ext cx="4475377" cy="7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non-</a:t>
                </a:r>
                <a:r>
                  <a:rPr lang="en-US" sz="2400" dirty="0" err="1"/>
                  <a:t>sensical</a:t>
                </a:r>
                <a:r>
                  <a:rPr lang="en-US" sz="2400" dirty="0"/>
                  <a:t>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3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3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27566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9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7" y="3569100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-shaped curve is. Distance from ½ to almost 1 or ½ to almost 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has 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  <a:blipFill>
                <a:blip r:embed="rId3"/>
                <a:stretch>
                  <a:fillRect l="-840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4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E697-AA43-E442-B372-87DE65DD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1B0F9-27EF-F348-8ADD-22AE885F7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282390"/>
            <a:ext cx="10327008" cy="46166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 assignments coming out Wednesday.  Email helpline TODAY if you haven’t submitted preferences.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HW2: grades coming tonight.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HW3: due Wed @ 11:59pm.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HW4: individual assignment.  No working with other students.  Feel free to use Ed, OHs, and Google like normal.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B7F9B-2413-3646-9C8B-67833F5F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9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110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8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 rotWithShape="0">
                <a:blip r:embed="rId2"/>
                <a:stretch>
                  <a:fillRect l="-923" t="-2305" b="-153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0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480680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Questions: 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In linear regression what loss function was used to determine the parameter estimates?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What was the probabilistic perspective on linear regression?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26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533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   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 rotWithShape="0">
                <a:blip r:embed="rId2"/>
                <a:stretch>
                  <a:fillRect l="-1805" t="-2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91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blipFill>
                <a:blip r:embed="rId4"/>
                <a:stretch>
                  <a:fillRect t="-14479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3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minimize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solution.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 So how do we determine the parameter estimates?  Through an iterative approach (we will talk about this </a:t>
            </a:r>
            <a:r>
              <a:rPr lang="en-US" sz="2400" i="1" dirty="0"/>
              <a:t>at length </a:t>
            </a:r>
            <a:r>
              <a:rPr lang="en-US" sz="2400" dirty="0"/>
              <a:t>in future lectures).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9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9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blipFill>
                <a:blip r:embed="rId2"/>
                <a:stretch>
                  <a:fillRect t="-139326" b="-19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6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Classification: 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&amp;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using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Extending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8D213-3F69-AF4B-BC7C-A7703167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1" y="989012"/>
            <a:ext cx="7319963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7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077812"/>
            <a:ext cx="11582424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6" y="2133383"/>
            <a:ext cx="8958814" cy="3766126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4807527" y="2759464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b="-10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13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 for women is 26% while it is 55% for men.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t="-1796" b="-9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84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log-likelihood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>
                <a:blip r:embed="rId2"/>
                <a:stretch>
                  <a:fillRect l="-837" t="-2395" r="-120" b="-13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205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3397038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2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4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When will this Bayes classifier be a good one?  When will it be a poor one?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Bayes classifier is the one that minimizes the overall classification error rate.  That is, it minimizes:	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Is this a good Loss function to minimize?  Why or why not?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Bayes classifier may be a poor indicator within a group.  Think about the Heart Data scatter plot...		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0" t="-2395" b="-106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18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  <a:blipFill>
                <a:blip r:embed="rId2"/>
                <a:stretch>
                  <a:fillRect l="-860" t="-132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774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284435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2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1292527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15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79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Newton-Raphson.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117" b="-1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745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do we have to say? Controlling for the other predictors in the model.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}.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818" b="-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85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584714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38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78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388862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Just like in linear regression, interaction terms can be considered in logistic regression.  An </a:t>
            </a:r>
            <a:r>
              <a:rPr lang="en-US" sz="2400" b="1" dirty="0"/>
              <a:t>interaction terms</a:t>
            </a:r>
            <a:r>
              <a:rPr lang="en-US" sz="2400" dirty="0"/>
              <a:t> is incorporated into the model the same way, and the interpretation is very similar (on the log-odds scale of the response of course).</a:t>
            </a:r>
          </a:p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1103315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3" y="1622388"/>
            <a:ext cx="9246501" cy="45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37067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Write down the complete model. Break this down into the model to predict log-odds of heart disease (HD) based on </a:t>
            </a:r>
            <a:r>
              <a:rPr lang="en-US" sz="2400" dirty="0" err="1"/>
              <a:t>MaxHR</a:t>
            </a:r>
            <a:r>
              <a:rPr lang="en-US" sz="2400" dirty="0"/>
              <a:t> for women and the same model for men.  How is this different from the previous model (without interaction)?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Interpret the results of this model.  What does the coefficient for the interaction term represent?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 [trick question].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7873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2569440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regression, when is the model appropriate (aka, what are the assumptions)?</a:t>
                </a:r>
              </a:p>
              <a:p>
                <a:r>
                  <a:rPr lang="en-US" sz="2400" dirty="0"/>
                  <a:t>In logistic regression, when is the model appropriate?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don't have to worry about the distribution of the residuals (we get that for free).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we do have to worry about is 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'links'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in its relationship.  More specifically, we assume the 'S'-shaped (aka, sigmoidal) curve follows the logistic function. How could we check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7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Why was the logistic function chosen to model how a binary response variable can be predicted from a quantitative predictor?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Because it it takes as inputs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sz="2400" dirty="0"/>
                  <a:t> and outputs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so that the estimation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is unbounded. 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is not the only function that does this.  Any suggestions?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Any </a:t>
                </a:r>
                <a:r>
                  <a:rPr lang="en-US" sz="2400" i="1" dirty="0"/>
                  <a:t>inverse CDF </a:t>
                </a:r>
                <a:r>
                  <a:rPr lang="en-US" sz="2400" dirty="0"/>
                  <a:t>function for an unbounded continuous distribution can work as the `link’ between the observed values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and how it relates `linearly' to the predictors.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So what are possible other choices?  What differences do they have?  Why is logistic regression preferred?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4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34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 choice of link function determines the shape of the S’ shape.  Let's compare the pdf's for the Logistic and Normal distributions (called a ’</a:t>
            </a:r>
            <a:r>
              <a:rPr lang="en-US" sz="2400" dirty="0" err="1"/>
              <a:t>probit</a:t>
            </a:r>
            <a:r>
              <a:rPr lang="en-US" sz="2400" dirty="0"/>
              <a:t>’ model, econometricians love these):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2286337"/>
            <a:ext cx="6122506" cy="4081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061" y="6149009"/>
            <a:ext cx="2438400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what?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9298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2496" y="4384784"/>
            <a:ext cx="10327008" cy="2111143"/>
          </a:xfrm>
        </p:spPr>
        <p:txBody>
          <a:bodyPr/>
          <a:lstStyle/>
          <a:p>
            <a:r>
              <a:rPr lang="en-US" sz="2400" dirty="0"/>
              <a:t>Choosing a distribution with longer tails will make for a shape that asymptotes more slowly (likely a good thing for model fitting).   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637285"/>
            <a:ext cx="6122506" cy="4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48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411390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72" y="418563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4165470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0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474662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4" y="3288901"/>
            <a:ext cx="3098657" cy="3126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1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3935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Up to this point, the methods we have seen have centered around modeling and the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).  Linear </a:t>
            </a:r>
            <a:r>
              <a:rPr lang="en-US" sz="2400" b="1" dirty="0"/>
              <a:t>regression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39002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homework, and coming labs are based 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35926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6111</TotalTime>
  <Words>2786</Words>
  <Application>Microsoft Macintosh PowerPoint</Application>
  <PresentationFormat>Widescreen</PresentationFormat>
  <Paragraphs>374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Cambria Math</vt:lpstr>
      <vt:lpstr>Courier</vt:lpstr>
      <vt:lpstr>Karla</vt:lpstr>
      <vt:lpstr>GEC_template</vt:lpstr>
      <vt:lpstr>Lecture 10: Classification and Logistic Regression </vt:lpstr>
      <vt:lpstr>Announcements</vt:lpstr>
      <vt:lpstr>Lecture Outline</vt:lpstr>
      <vt:lpstr>Advertising Data (from earlier lectures)</vt:lpstr>
      <vt:lpstr>Heart Data</vt:lpstr>
      <vt:lpstr>Heart Data</vt:lpstr>
      <vt:lpstr>Classification</vt:lpstr>
      <vt:lpstr>Classification</vt:lpstr>
      <vt:lpstr>Typical Classification Examples</vt:lpstr>
      <vt:lpstr>Why not Linear Regression?</vt:lpstr>
      <vt:lpstr>Simple Classification Example</vt:lpstr>
      <vt:lpstr>Simple Classification Example (cont.)</vt:lpstr>
      <vt:lpstr>Even Simpler Classification Problem: Binary Response</vt:lpstr>
      <vt:lpstr>Even Simpler Classification Problem: Binary Response (cont)</vt:lpstr>
      <vt:lpstr>Even Simpler Classification Problem: Binary Response (cont)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 Likelihood</vt:lpstr>
      <vt:lpstr> Loss Function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Interactions in Multiple Logistic Regression</vt:lpstr>
      <vt:lpstr>Interpreting Multiple Logistic Regression: an Example</vt:lpstr>
      <vt:lpstr>Some questions</vt:lpstr>
      <vt:lpstr>Extending the Logistic Model</vt:lpstr>
      <vt:lpstr>Model Diagnostics in Logistic Regression</vt:lpstr>
      <vt:lpstr>Alternatives to logistic regression </vt:lpstr>
      <vt:lpstr>Logistic vs Normal pdf</vt:lpstr>
      <vt:lpstr>Logistic vs Normal pdf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Rader, Kevin A.</cp:lastModifiedBy>
  <cp:revision>170</cp:revision>
  <cp:lastPrinted>2019-10-07T17:04:19Z</cp:lastPrinted>
  <dcterms:created xsi:type="dcterms:W3CDTF">2018-07-11T02:31:23Z</dcterms:created>
  <dcterms:modified xsi:type="dcterms:W3CDTF">2019-10-09T19:21:59Z</dcterms:modified>
</cp:coreProperties>
</file>